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83" r:id="rId8"/>
    <p:sldId id="325" r:id="rId9"/>
    <p:sldId id="262" r:id="rId10"/>
    <p:sldId id="263" r:id="rId11"/>
    <p:sldId id="264" r:id="rId12"/>
    <p:sldId id="266" r:id="rId13"/>
    <p:sldId id="267" r:id="rId14"/>
    <p:sldId id="268" r:id="rId15"/>
    <p:sldId id="358" r:id="rId16"/>
    <p:sldId id="273" r:id="rId17"/>
    <p:sldId id="274" r:id="rId18"/>
    <p:sldId id="275" r:id="rId19"/>
    <p:sldId id="353" r:id="rId20"/>
    <p:sldId id="349" r:id="rId21"/>
    <p:sldId id="350" r:id="rId22"/>
    <p:sldId id="351" r:id="rId23"/>
    <p:sldId id="282" r:id="rId24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7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6" d="100"/>
          <a:sy n="66" d="100"/>
        </p:scale>
        <p:origin x="644" y="52"/>
      </p:cViewPr>
      <p:guideLst>
        <p:guide orient="horz" pos="2184"/>
        <p:guide pos="27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gs" Target="tags/tag19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DFCC-589B-4A60-9C12-59D686ADFE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CC3E0-7DDF-45E7-A937-AD50A2B51C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0.xml"/><Relationship Id="rId4" Type="http://schemas.openxmlformats.org/officeDocument/2006/relationships/image" Target="../media/image13.png"/><Relationship Id="rId3" Type="http://schemas.openxmlformats.org/officeDocument/2006/relationships/tags" Target="../tags/tag9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tags" Target="../tags/tag1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4.jpeg"/><Relationship Id="rId2" Type="http://schemas.openxmlformats.org/officeDocument/2006/relationships/tags" Target="../tags/tag1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tags" Target="../tags/tag1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18.jpeg"/><Relationship Id="rId2" Type="http://schemas.openxmlformats.org/officeDocument/2006/relationships/tags" Target="../tags/tag14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png"/><Relationship Id="rId7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tags" Target="../tags/tag16.xml"/><Relationship Id="rId4" Type="http://schemas.openxmlformats.org/officeDocument/2006/relationships/image" Target="../media/image19.png"/><Relationship Id="rId3" Type="http://schemas.openxmlformats.org/officeDocument/2006/relationships/tags" Target="../tags/tag15.xml"/><Relationship Id="rId2" Type="http://schemas.openxmlformats.org/officeDocument/2006/relationships/image" Target="../media/image9.pn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4.xml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696233" y="1341112"/>
            <a:ext cx="11038043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《竹取物语》</a:t>
            </a:r>
            <a:endParaRPr sz="48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3" name="New shape"/>
          <p:cNvSpPr/>
          <p:nvPr/>
        </p:nvSpPr>
        <p:spPr>
          <a:xfrm>
            <a:off x="622800" y="3101012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4" name="New shape"/>
          <p:cNvSpPr/>
          <p:nvPr/>
        </p:nvSpPr>
        <p:spPr>
          <a:xfrm>
            <a:off x="623208" y="2485133"/>
            <a:ext cx="11038043" cy="1337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——</a:t>
            </a:r>
            <a:r>
              <a:rPr sz="4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探索日本古典文学</a:t>
            </a:r>
            <a:r>
              <a:rPr lang="en-US" sz="4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zh-CN" altLang="en-US" sz="54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美</a:t>
            </a:r>
            <a:r>
              <a:rPr lang="en-US" altLang="zh-CN" sz="54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sz="4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与</a:t>
            </a:r>
            <a:r>
              <a:rPr lang="en-US" sz="4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zh-CN" altLang="en-US" sz="54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浪漫</a:t>
            </a:r>
            <a:r>
              <a:rPr lang="en-US" altLang="zh-CN" sz="54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sz="4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的源流</a:t>
            </a:r>
            <a:endParaRPr sz="40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6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7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8" name="New shape"/>
          <p:cNvSpPr/>
          <p:nvPr/>
        </p:nvSpPr>
        <p:spPr>
          <a:xfrm>
            <a:off x="600983" y="4725969"/>
            <a:ext cx="11038043" cy="737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汇报人：马茂原</a:t>
            </a:r>
            <a:endParaRPr lang="zh-CN" sz="28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pic>
        <p:nvPicPr>
          <p:cNvPr id="13" name="图片 12" descr="e4febec29e84476599dc36d3061a2fac_0"/>
          <p:cNvPicPr>
            <a:picLocks noChangeAspect="1"/>
          </p:cNvPicPr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9457055" y="3823335"/>
            <a:ext cx="2752090" cy="30460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464810" y="0"/>
            <a:ext cx="6727190" cy="6858000"/>
          </a:xfrm>
          <a:prstGeom prst="rect">
            <a:avLst/>
          </a:prstGeom>
          <a:ln>
            <a:noFill/>
          </a:ln>
        </p:spPr>
      </p:pic>
      <p:pic>
        <p:nvPicPr>
          <p:cNvPr id="9" name="图片 8" descr="c3ab8549187b43bebb8b4c86005d37ab_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5465445" y="0"/>
            <a:ext cx="6726555" cy="687451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03</a:t>
            </a:r>
            <a:endParaRPr sz="48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335915" y="2061210"/>
            <a:ext cx="4806315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语言和写作手法</a:t>
            </a:r>
            <a:endParaRPr sz="4800" b="1" i="0">
              <a:solidFill>
                <a:srgbClr val="1A655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>
                <a:solidFill>
                  <a:schemeClr val="tx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语言和写作手法</a:t>
            </a:r>
            <a:endParaRPr sz="3000" b="1" i="0">
              <a:solidFill>
                <a:schemeClr val="tx1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  <a:sym typeface="+mn-ea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775435" y="1446048"/>
            <a:ext cx="8016003" cy="13220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《竹取物语》的朴素语言风格</a:t>
            </a:r>
            <a:endParaRPr sz="20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《竹取物语》以其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简练而朴实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的语言风格，巧妙地描绘出人物与场景，无需华丽辞藻，便能展现生动鲜明的故事画面。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1270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New shape"/>
          <p:cNvSpPr/>
          <p:nvPr/>
        </p:nvSpPr>
        <p:spPr>
          <a:xfrm>
            <a:off x="1270800" y="3089496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New shape"/>
          <p:cNvSpPr/>
          <p:nvPr/>
        </p:nvSpPr>
        <p:spPr>
          <a:xfrm>
            <a:off x="1270800" y="4623792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New shape"/>
          <p:cNvSpPr/>
          <p:nvPr>
            <p:custDataLst>
              <p:tags r:id="rId3"/>
            </p:custDataLst>
          </p:nvPr>
        </p:nvSpPr>
        <p:spPr>
          <a:xfrm>
            <a:off x="1847190" y="2996401"/>
            <a:ext cx="8016003" cy="1783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0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人物对话活泼自然</a:t>
            </a:r>
            <a:endParaRPr sz="2000" b="1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</a:t>
            </a:r>
            <a:r>
              <a:rPr lang="en-US"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 </a:t>
            </a:r>
            <a:r>
              <a:rPr sz="20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活泼自然的对话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如同溪流般流畅，它能随着语境的变化而灵活转变，使得人物间的交流充满了灵性与动感，仿佛跳出了纸面。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11" name="New shape"/>
          <p:cNvSpPr/>
          <p:nvPr>
            <p:custDataLst>
              <p:tags r:id="rId4"/>
            </p:custDataLst>
          </p:nvPr>
        </p:nvSpPr>
        <p:spPr>
          <a:xfrm>
            <a:off x="1902435" y="4359746"/>
            <a:ext cx="8016003" cy="1476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和歌点缀</a:t>
            </a:r>
            <a:endParaRPr sz="20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20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</a:t>
            </a:r>
            <a:r>
              <a:rPr sz="20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和歌</a:t>
            </a:r>
            <a:r>
              <a:rPr sz="20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作为日本古典文学的重要组成部分，以简洁、含蓄著称，其音韵和节奏的和谐搭配，在《竹取物语》中增添了诗意和音乐美。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和歌举例</a:t>
            </a:r>
            <a:endParaRPr lang="zh-CN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91870" y="981075"/>
            <a:ext cx="9360535" cy="5869940"/>
            <a:chOff x="1788" y="549"/>
            <a:chExt cx="14741" cy="9244"/>
          </a:xfrm>
        </p:grpSpPr>
        <p:sp>
          <p:nvSpPr>
            <p:cNvPr id="4" name="New shape"/>
            <p:cNvSpPr/>
            <p:nvPr/>
          </p:nvSpPr>
          <p:spPr>
            <a:xfrm>
              <a:off x="1788" y="549"/>
              <a:ext cx="14741" cy="37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举例一</a:t>
              </a:r>
              <a:endPara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/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“远渡万水越千山，心力耗竭取石钵，而今取来双泪流。”</a:t>
              </a:r>
              <a:endParaRPr lang="en-US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辉夜姬见那石钵不但不发光，甚至连萤火微光也无，便作返歌一首答复：</a:t>
              </a:r>
              <a:endPara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“若是真物岂无光？毫发微光亦不见，莫非取自小仓山？”</a:t>
              </a: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</a:t>
              </a:r>
              <a:endPara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于是将石钵归还石作皇子。皇子弃钵于门前，又作歌一首：</a:t>
              </a:r>
              <a:endPara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“钵辉原本如白山  ，一遇美人光自消，吾今弃钵不弃汝。”</a:t>
              </a:r>
              <a:endParaRPr lang="en-US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6" name="New shape"/>
            <p:cNvSpPr/>
            <p:nvPr/>
          </p:nvSpPr>
          <p:spPr>
            <a:xfrm>
              <a:off x="1870" y="4560"/>
              <a:ext cx="12289" cy="52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举例二</a:t>
              </a:r>
              <a:endPara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辉夜姬听闻此事，作歌一首，寄去宽慰。歌云：</a:t>
              </a:r>
              <a:endParaRPr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“秋水望穿不见君，料来燕贝未取成。”</a:t>
              </a:r>
              <a:endParaRPr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中纳言收到歌后，命家仆念给自己听。他虽病体孱弱，依然勉强抬头，取过家仆备好的纸笔，于极痛苦中，写返歌一首作答，歌云：</a:t>
              </a:r>
              <a:endParaRPr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“万事成空不得贝，卿若垂怜尚可救。</a:t>
              </a: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”</a:t>
              </a:r>
              <a:endParaRPr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写毕，随即气绝身亡。辉夜姬闻讯，心中略微伤感。后人由此将</a:t>
              </a:r>
              <a:endParaRPr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仅存的希望，称为“有贝”。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</p:grpSp>
      <p:pic>
        <p:nvPicPr>
          <p:cNvPr id="12" name="图片 11" descr="e4febec29e84476599dc36d3061a2fac_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8791575" y="3450590"/>
            <a:ext cx="3400425" cy="340042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143885" y="651510"/>
            <a:ext cx="4157345" cy="504190"/>
            <a:chOff x="5631" y="1091"/>
            <a:chExt cx="6547" cy="794"/>
          </a:xfrm>
        </p:grpSpPr>
        <p:sp>
          <p:nvSpPr>
            <p:cNvPr id="7" name="文本框 6"/>
            <p:cNvSpPr txBox="1"/>
            <p:nvPr/>
          </p:nvSpPr>
          <p:spPr>
            <a:xfrm>
              <a:off x="5744" y="1091"/>
              <a:ext cx="643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简洁</a:t>
              </a:r>
              <a:r>
                <a:rPr lang="en-US" altLang="zh-CN" sz="2400"/>
                <a:t>——“</a:t>
              </a:r>
              <a:r>
                <a:rPr lang="zh-CN" altLang="en-US" sz="2400"/>
                <a:t>少即是多</a:t>
              </a:r>
              <a:r>
                <a:rPr lang="en-US" altLang="zh-CN" sz="2400"/>
                <a:t>”</a:t>
              </a:r>
              <a:r>
                <a:rPr lang="zh-CN" altLang="en-US" sz="2400"/>
                <a:t>的美学</a:t>
              </a:r>
              <a:endParaRPr lang="zh-CN" altLang="en-US" sz="240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5631" y="1091"/>
              <a:ext cx="6237" cy="79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43885" y="3357245"/>
            <a:ext cx="4093210" cy="504190"/>
            <a:chOff x="9373" y="5399"/>
            <a:chExt cx="6446" cy="794"/>
          </a:xfrm>
        </p:grpSpPr>
        <p:sp>
          <p:nvSpPr>
            <p:cNvPr id="8" name="文本框 7"/>
            <p:cNvSpPr txBox="1"/>
            <p:nvPr/>
          </p:nvSpPr>
          <p:spPr>
            <a:xfrm>
              <a:off x="9713" y="5467"/>
              <a:ext cx="610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情感真挚、音韵和谐之美</a:t>
              </a:r>
              <a:endParaRPr lang="zh-CN" altLang="en-US" sz="2400"/>
            </a:p>
          </p:txBody>
        </p:sp>
        <p:sp>
          <p:nvSpPr>
            <p:cNvPr id="13" name="圆角矩形 12"/>
            <p:cNvSpPr/>
            <p:nvPr>
              <p:custDataLst>
                <p:tags r:id="rId5"/>
              </p:custDataLst>
            </p:nvPr>
          </p:nvSpPr>
          <p:spPr>
            <a:xfrm>
              <a:off x="9373" y="5399"/>
              <a:ext cx="6237" cy="79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唐代小说中的诗歌</a:t>
            </a:r>
            <a:r>
              <a:rPr lang="en-US" alt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——</a:t>
            </a:r>
            <a:r>
              <a:rPr lang="zh-CN" altLang="en-US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以《游仙窟》为例</a:t>
            </a:r>
            <a:endParaRPr lang="en-US" altLang="zh-CN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91870" y="1052830"/>
            <a:ext cx="9360535" cy="4966970"/>
            <a:chOff x="1788" y="662"/>
            <a:chExt cx="14741" cy="7822"/>
          </a:xfrm>
        </p:grpSpPr>
        <p:sp>
          <p:nvSpPr>
            <p:cNvPr id="4" name="New shape"/>
            <p:cNvSpPr/>
            <p:nvPr/>
          </p:nvSpPr>
          <p:spPr>
            <a:xfrm>
              <a:off x="1788" y="662"/>
              <a:ext cx="14741" cy="42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举例一</a:t>
              </a:r>
              <a:endPara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/>
              <a:endPara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/>
              <a:r>
                <a:rPr lang="en-US" b="0" i="0">
                  <a:solidFill>
                    <a:schemeClr val="tx1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下官咏曰：</a:t>
              </a:r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“忽然心里爱，不觉眼中怜。未关双眼曲，直是寸心偏。”</a:t>
              </a:r>
              <a:endParaRPr lang="en-US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/>
              <a:endParaRPr lang="en-US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/>
              <a:r>
                <a:rPr lang="en-US" b="0" i="0">
                  <a:solidFill>
                    <a:schemeClr val="tx1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十娘咏曰：</a:t>
              </a:r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“眼心非一处，心眼旧分离。直令渠眼见，谁遣报心知！”</a:t>
              </a:r>
              <a:endParaRPr lang="en-US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/>
              <a:endParaRPr lang="en-US" b="0" i="0">
                <a:solidFill>
                  <a:schemeClr val="tx1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/>
              <a:r>
                <a:rPr lang="en-US" b="0" i="0">
                  <a:solidFill>
                    <a:schemeClr val="tx1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下官咏曰：</a:t>
              </a:r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“旧来心使眼，心思眼即传。由心使眼见，眼亦共心怜。”</a:t>
              </a:r>
              <a:endParaRPr lang="en-US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/>
              <a:endParaRPr lang="en-US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/>
              <a:r>
                <a:rPr lang="en-US" b="0" i="0">
                  <a:solidFill>
                    <a:schemeClr val="tx1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十娘咏曰：</a:t>
              </a:r>
              <a:r>
                <a:rPr lang="en-US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“眼心俱忆念，心眼共追寻。谁家解事眼，副着可怜心？”</a:t>
              </a:r>
              <a:endParaRPr lang="en-US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6" name="New shape"/>
            <p:cNvSpPr/>
            <p:nvPr/>
          </p:nvSpPr>
          <p:spPr>
            <a:xfrm>
              <a:off x="1870" y="5869"/>
              <a:ext cx="12289" cy="2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举例二</a:t>
              </a:r>
              <a:endPara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仆因咏曰：</a:t>
              </a:r>
              <a:r>
                <a:rPr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“双燕子，联翩几万回。强知人是客，方便恼他来。”</a:t>
              </a:r>
              <a:endParaRPr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endParaRPr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十娘咏曰：“</a:t>
              </a:r>
              <a:r>
                <a:rPr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双燕子，可可事风流。即令人得伴，更亦不相求。”</a:t>
              </a:r>
              <a:endParaRPr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</p:grpSp>
      <p:pic>
        <p:nvPicPr>
          <p:cNvPr id="12" name="图片 11" descr="e4febec29e84476599dc36d3061a2fac_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8791575" y="3450590"/>
            <a:ext cx="3400425" cy="340042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314950" y="0"/>
            <a:ext cx="6877050" cy="6858000"/>
          </a:xfrm>
          <a:prstGeom prst="rect">
            <a:avLst/>
          </a:prstGeom>
          <a:ln>
            <a:noFill/>
          </a:ln>
        </p:spPr>
      </p:pic>
      <p:pic>
        <p:nvPicPr>
          <p:cNvPr id="15" name="图片 14" descr="8d635386538f43df87d8b550dea5f2e1_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5331460" y="0"/>
            <a:ext cx="6858000" cy="685800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4</a:t>
            </a:r>
            <a:endParaRPr lang="en-US" sz="48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影响</a:t>
            </a:r>
            <a:endParaRPr sz="4800" b="1" i="0">
              <a:solidFill>
                <a:srgbClr val="1A655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对现代日本文化的影响</a:t>
            </a:r>
            <a:endParaRPr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99515" y="3716655"/>
            <a:ext cx="10569599" cy="2719070"/>
            <a:chOff x="2455" y="4945"/>
            <a:chExt cx="14174" cy="4282"/>
          </a:xfrm>
        </p:grpSpPr>
        <p:sp>
          <p:nvSpPr>
            <p:cNvPr id="4" name="New shape"/>
            <p:cNvSpPr/>
            <p:nvPr/>
          </p:nvSpPr>
          <p:spPr>
            <a:xfrm>
              <a:off x="2455" y="5059"/>
              <a:ext cx="4322" cy="3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文学艺术中的辉夜姬再现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1575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《竹取物语》中的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辉夜姬形象不断在现代日本文学、电影和动漫中重现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，如动画电影《千与千寻》，展示了其对现代艺术创作的深远影响。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5" name="New shape"/>
            <p:cNvSpPr/>
            <p:nvPr/>
          </p:nvSpPr>
          <p:spPr>
            <a:xfrm>
              <a:off x="7187" y="5303"/>
              <a:ext cx="4322" cy="3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民间传承与地名挂钩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1575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辉夜姬的故事源自日本民间传说，至今在日本各地留下诸多与之相关的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地名和庙宇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，如东京的竹取公园，体现了其在民间文化中的持续流传。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6" name="New shape"/>
            <p:cNvSpPr/>
            <p:nvPr/>
          </p:nvSpPr>
          <p:spPr>
            <a:xfrm>
              <a:off x="11918" y="4945"/>
              <a:ext cx="4711" cy="39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旅游与文化产品开发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1575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</a:t>
              </a: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辉夜姬作为日本重要的文化符号，推动了以她为主题的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旅游和文化产品的发展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，包括主题礼品、特色美食及cosplay活动等，显现出其商业价值和文化吸引力。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</p:grpSp>
      <p:pic>
        <p:nvPicPr>
          <p:cNvPr id="10" name="图片 9" descr="c3ab8549187b43bebb8b4c86005d37ab_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3000"/>
          </a:blip>
          <a:stretch>
            <a:fillRect/>
          </a:stretch>
        </p:blipFill>
        <p:spPr>
          <a:xfrm>
            <a:off x="4943475" y="980440"/>
            <a:ext cx="2689225" cy="268922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1872615" y="1003935"/>
            <a:ext cx="1967230" cy="2693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8613140" y="944880"/>
            <a:ext cx="2115185" cy="2781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324475" y="0"/>
            <a:ext cx="6867525" cy="6858000"/>
          </a:xfrm>
          <a:prstGeom prst="rect">
            <a:avLst/>
          </a:prstGeom>
          <a:ln>
            <a:noFill/>
          </a:ln>
        </p:spPr>
      </p:pic>
      <p:pic>
        <p:nvPicPr>
          <p:cNvPr id="11" name="图片 10" descr="d59cf696c3e84f74ac6eb42699953a32_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325110" y="-27305"/>
            <a:ext cx="6866890" cy="6866890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5</a:t>
            </a:r>
            <a:endParaRPr lang="en-US" sz="48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总结与思考</a:t>
            </a:r>
            <a:endParaRPr sz="4800" b="1" i="0">
              <a:solidFill>
                <a:srgbClr val="1A655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总结与思考</a:t>
            </a:r>
            <a:endParaRPr lang="zh-CN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1487805" y="4220845"/>
            <a:ext cx="9971405" cy="1775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</a:t>
            </a:r>
            <a:r>
              <a:rPr lang="en-US"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</a:t>
            </a:r>
            <a:r>
              <a:rPr sz="28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作品中</a:t>
            </a:r>
            <a:r>
              <a:rPr sz="28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对理想境界的渴望</a:t>
            </a:r>
            <a:r>
              <a:rPr sz="28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体现了人们对</a:t>
            </a:r>
            <a:r>
              <a:rPr sz="280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完美世界的无限遐想</a:t>
            </a:r>
            <a:r>
              <a:rPr sz="280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，这种向往成为日本古典小说追求的一个重要主题，并影响了后续文学创作的方向。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75460" y="2553970"/>
            <a:ext cx="9290685" cy="1544955"/>
            <a:chOff x="2116" y="6421"/>
            <a:chExt cx="14631" cy="2433"/>
          </a:xfrm>
        </p:grpSpPr>
        <p:pic>
          <p:nvPicPr>
            <p:cNvPr id="5" name="New picture"/>
            <p:cNvPicPr/>
            <p:nvPr>
              <p:custDataLst>
                <p:tags r:id="rId3"/>
              </p:custDataLst>
            </p:nvPr>
          </p:nvPicPr>
          <p:blipFill>
            <a:blip r:embed="rId4"/>
            <a:srcRect b="25336"/>
            <a:stretch>
              <a:fillRect/>
            </a:stretch>
          </p:blipFill>
          <p:spPr>
            <a:xfrm>
              <a:off x="2116" y="6421"/>
              <a:ext cx="4313" cy="243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New picture"/>
            <p:cNvPicPr/>
            <p:nvPr>
              <p:custDataLst>
                <p:tags r:id="rId5"/>
              </p:custDataLst>
            </p:nvPr>
          </p:nvPicPr>
          <p:blipFill>
            <a:blip r:embed="rId6"/>
            <a:srcRect b="20678"/>
            <a:stretch>
              <a:fillRect/>
            </a:stretch>
          </p:blipFill>
          <p:spPr>
            <a:xfrm>
              <a:off x="7219" y="6438"/>
              <a:ext cx="4313" cy="24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New picture"/>
            <p:cNvPicPr/>
            <p:nvPr>
              <p:custDataLst>
                <p:tags r:id="rId7"/>
              </p:custDataLst>
            </p:nvPr>
          </p:nvPicPr>
          <p:blipFill>
            <a:blip r:embed="rId8"/>
            <a:srcRect b="22506"/>
            <a:stretch>
              <a:fillRect/>
            </a:stretch>
          </p:blipFill>
          <p:spPr>
            <a:xfrm>
              <a:off x="12435" y="6421"/>
              <a:ext cx="4313" cy="243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2" name="文本框 11"/>
          <p:cNvSpPr txBox="1"/>
          <p:nvPr/>
        </p:nvSpPr>
        <p:spPr>
          <a:xfrm>
            <a:off x="3863975" y="1268730"/>
            <a:ext cx="5421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rPr>
              <a:t>浪漫主义文学的审美基调</a:t>
            </a:r>
            <a:endParaRPr lang="zh-CN" altLang="en-US" sz="3600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现实与浪漫</a:t>
            </a:r>
            <a:r>
              <a:rPr lang="en-US" alt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——</a:t>
            </a:r>
            <a:r>
              <a:rPr lang="zh-CN" altLang="en-US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中日文艺作品的不同</a:t>
            </a:r>
            <a:endParaRPr lang="zh-CN" altLang="en-US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775460" y="2996565"/>
            <a:ext cx="9029700" cy="1799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吉川英治改写《三国演义》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1575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吉川英治改写《三国演义》，并不是结束于“三家归晋”这样一个世俗的结尾，而是结束于“星落五丈原”这样一个凄美的瞬间。他不记录“司马炎统一中国”这个世俗事件，而是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捕捉“死亡的瞬间美”</a:t>
            </a:r>
            <a:r>
              <a:rPr 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。</a:t>
            </a:r>
            <a:endParaRPr lang="zh-CN"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70800" y="1131020"/>
            <a:ext cx="9238440" cy="1372785"/>
            <a:chOff x="2001" y="2449"/>
            <a:chExt cx="14549" cy="2162"/>
          </a:xfrm>
        </p:grpSpPr>
        <p:sp>
          <p:nvSpPr>
            <p:cNvPr id="4" name="New shape"/>
            <p:cNvSpPr/>
            <p:nvPr/>
          </p:nvSpPr>
          <p:spPr>
            <a:xfrm>
              <a:off x="2795" y="2504"/>
              <a:ext cx="13755" cy="21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《竹取物语》</a:t>
              </a: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《竹取物语》以辉夜姬飞回天宫——这样一个浪漫、超自然的内容为结尾，并且，</a:t>
              </a:r>
              <a:r>
                <a:rPr sz="2000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天宫神仙的法力在故事中起到了决定性作用</a:t>
              </a:r>
              <a:r>
                <a:rPr sz="20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。</a:t>
              </a:r>
              <a:endPara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7" name="New shape"/>
            <p:cNvSpPr/>
            <p:nvPr/>
          </p:nvSpPr>
          <p:spPr>
            <a:xfrm>
              <a:off x="2001" y="2449"/>
              <a:ext cx="567" cy="584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1</a:t>
              </a:r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8" name="New shape"/>
          <p:cNvSpPr/>
          <p:nvPr/>
        </p:nvSpPr>
        <p:spPr>
          <a:xfrm>
            <a:off x="1270800" y="3089496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271270" y="5288915"/>
            <a:ext cx="8519795" cy="521970"/>
            <a:chOff x="2002" y="7979"/>
            <a:chExt cx="13417" cy="822"/>
          </a:xfrm>
        </p:grpSpPr>
        <p:sp>
          <p:nvSpPr>
            <p:cNvPr id="6" name="New shape"/>
            <p:cNvSpPr/>
            <p:nvPr/>
          </p:nvSpPr>
          <p:spPr>
            <a:xfrm>
              <a:off x="2795" y="7979"/>
              <a:ext cx="12624" cy="8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l"/>
              <a:r>
                <a:rPr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“艺术的极致就是</a:t>
              </a:r>
              <a:r>
                <a:rPr sz="2800"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死灭</a:t>
              </a:r>
              <a:r>
                <a:rPr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。”——川端康成</a:t>
              </a:r>
              <a:endParaRPr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9" name="New shape"/>
            <p:cNvSpPr/>
            <p:nvPr/>
          </p:nvSpPr>
          <p:spPr>
            <a:xfrm>
              <a:off x="2002" y="8069"/>
              <a:ext cx="567" cy="584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3</a:t>
              </a:r>
              <a:endParaRPr 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现实与浪漫</a:t>
            </a:r>
            <a:r>
              <a:rPr lang="en-US" alt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——</a:t>
            </a:r>
            <a:r>
              <a:rPr lang="zh-CN" altLang="en-US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中日文艺作品的不同</a:t>
            </a:r>
            <a:endParaRPr lang="zh-CN" altLang="en-US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774825" y="1012825"/>
            <a:ext cx="9581515" cy="249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《红楼梦》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1575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《红楼梦》虽然以林黛玉香消玉殒、贾府抄家为故事的最高潮，但是依然以贾兰、贾菌建立军功，贾家重获功名这样一个世俗事件为结尾。</a:t>
            </a:r>
            <a:endParaRPr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《红楼梦》中虽然以通灵宝玉、神瑛侍者以及绛珠仙草等神仙故事为开端，但是在故事的关键节点，如元妃省亲、</a:t>
            </a:r>
            <a:r>
              <a:rPr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贾府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被抄家等重要情节中，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超自然的神话力量没有能力决定情景走向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，故事中的人物依然使用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世俗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的方式尝试解决问题，如探春远嫁和亲。</a:t>
            </a:r>
            <a:endParaRPr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774825" y="3969385"/>
            <a:ext cx="9848850" cy="207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《窦娥冤》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在中国古典浪漫主义戏剧代表作《窦娥冤》中，六月飞雪是全文的高潮，但是依然是以世俗情节为结尾——楚州三年大旱后，窦天章将案情平反昭雪。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浪漫的段落并没有真正解决矛盾，事情依然以世俗的方式——科举、审判、归案来结局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。</a:t>
            </a:r>
            <a:endParaRPr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我认为，如果日本也有一个关汉卿，他很可能会让故事戛然而止于“血溅白练，六月飞雪”。</a:t>
            </a:r>
            <a:endParaRPr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1270800" y="1125305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New shape"/>
          <p:cNvSpPr/>
          <p:nvPr/>
        </p:nvSpPr>
        <p:spPr>
          <a:xfrm>
            <a:off x="1199680" y="3933411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8800" y="764570"/>
            <a:ext cx="3672000" cy="511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1054800" y="1033161"/>
            <a:ext cx="2482880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</a:t>
            </a: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目录</a:t>
            </a:r>
            <a:endParaRPr sz="4800" b="1" i="0">
              <a:solidFill>
                <a:srgbClr val="1A655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75725" y="2419985"/>
            <a:ext cx="9312010" cy="3102610"/>
            <a:chOff x="2341" y="3942"/>
            <a:chExt cx="14665" cy="4886"/>
          </a:xfrm>
        </p:grpSpPr>
        <p:sp>
          <p:nvSpPr>
            <p:cNvPr id="4" name="New shape"/>
            <p:cNvSpPr/>
            <p:nvPr/>
          </p:nvSpPr>
          <p:spPr>
            <a:xfrm>
              <a:off x="2341" y="4121"/>
              <a:ext cx="2900" cy="1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r>
                <a:rPr sz="2800" b="1">
                  <a:solidFill>
                    <a:srgbClr val="0CBE7C"/>
                  </a:solidFill>
                  <a:latin typeface="微软雅黑" panose="020B0503020204020204" charset="-122"/>
                </a:rPr>
                <a:t>01</a:t>
              </a:r>
              <a:endParaRPr sz="2800" b="1">
                <a:solidFill>
                  <a:srgbClr val="0CBE7C"/>
                </a:solidFill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zh-CN"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ea typeface="微软雅黑" panose="020B0503020204020204" charset="-122"/>
                </a:rPr>
                <a:t>作品概况</a:t>
              </a:r>
              <a:endParaRPr lang="zh-CN"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New shape"/>
            <p:cNvSpPr/>
            <p:nvPr/>
          </p:nvSpPr>
          <p:spPr>
            <a:xfrm>
              <a:off x="6992" y="4152"/>
              <a:ext cx="5132" cy="1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sz="2800" b="1">
                  <a:solidFill>
                    <a:srgbClr val="0CBE7C"/>
                  </a:solidFill>
                  <a:latin typeface="微软雅黑" panose="020B0503020204020204" charset="-122"/>
                </a:rPr>
                <a:t>02</a:t>
              </a:r>
              <a:endParaRPr sz="2800" b="1">
                <a:solidFill>
                  <a:srgbClr val="0CBE7C"/>
                </a:solidFill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zh-CN"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ea typeface="微软雅黑" panose="020B0503020204020204" charset="-122"/>
                </a:rPr>
                <a:t>主旨和人物形象</a:t>
              </a:r>
              <a:endParaRPr lang="zh-CN"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New shape"/>
            <p:cNvSpPr/>
            <p:nvPr/>
          </p:nvSpPr>
          <p:spPr>
            <a:xfrm>
              <a:off x="12095" y="3942"/>
              <a:ext cx="4911" cy="21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sz="2800" b="1">
                  <a:solidFill>
                    <a:srgbClr val="0CBE7C"/>
                  </a:solidFill>
                  <a:latin typeface="微软雅黑" panose="020B0503020204020204" charset="-122"/>
                </a:rPr>
                <a:t>03</a:t>
              </a:r>
              <a:endParaRPr sz="2800" b="1">
                <a:solidFill>
                  <a:srgbClr val="0CBE7C"/>
                </a:solidFill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zh-CN"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ea typeface="微软雅黑" panose="020B0503020204020204" charset="-122"/>
                </a:rPr>
                <a:t>语言和写作手法</a:t>
              </a:r>
              <a:endParaRPr lang="zh-CN"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New shape"/>
            <p:cNvSpPr/>
            <p:nvPr/>
          </p:nvSpPr>
          <p:spPr>
            <a:xfrm>
              <a:off x="4951" y="6988"/>
              <a:ext cx="2273" cy="1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sz="2800" b="1">
                  <a:solidFill>
                    <a:srgbClr val="0CBE7C"/>
                  </a:solidFill>
                  <a:latin typeface="微软雅黑" panose="020B0503020204020204" charset="-122"/>
                </a:rPr>
                <a:t>0</a:t>
              </a:r>
              <a:r>
                <a:rPr lang="en-US" sz="2800" b="1">
                  <a:solidFill>
                    <a:srgbClr val="0CBE7C"/>
                  </a:solidFill>
                  <a:latin typeface="微软雅黑" panose="020B0503020204020204" charset="-122"/>
                </a:rPr>
                <a:t>4</a:t>
              </a:r>
              <a:endParaRPr sz="2800" b="1">
                <a:solidFill>
                  <a:srgbClr val="0CBE7C"/>
                </a:solidFill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zh-CN"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ea typeface="微软雅黑" panose="020B0503020204020204" charset="-122"/>
                </a:rPr>
                <a:t>影响</a:t>
              </a:r>
              <a:endParaRPr lang="zh-CN"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New shape"/>
            <p:cNvSpPr/>
            <p:nvPr/>
          </p:nvSpPr>
          <p:spPr>
            <a:xfrm>
              <a:off x="9940" y="6987"/>
              <a:ext cx="3634" cy="1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sz="2800" b="1">
                  <a:solidFill>
                    <a:srgbClr val="0CBE7C"/>
                  </a:solidFill>
                  <a:latin typeface="微软雅黑" panose="020B0503020204020204" charset="-122"/>
                </a:rPr>
                <a:t>0</a:t>
              </a:r>
              <a:r>
                <a:rPr lang="en-US" sz="2800" b="1">
                  <a:solidFill>
                    <a:srgbClr val="0CBE7C"/>
                  </a:solidFill>
                  <a:latin typeface="微软雅黑" panose="020B0503020204020204" charset="-122"/>
                </a:rPr>
                <a:t>5</a:t>
              </a:r>
              <a:endParaRPr sz="2800" b="1">
                <a:solidFill>
                  <a:srgbClr val="0CBE7C"/>
                </a:solidFill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  <a:buClrTx/>
                <a:buSzTx/>
                <a:buFontTx/>
              </a:pPr>
              <a:r>
                <a:rPr lang="zh-CN" sz="2800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ea typeface="微软雅黑" panose="020B0503020204020204" charset="-122"/>
                </a:rPr>
                <a:t>总结与思考</a:t>
              </a:r>
              <a:endParaRPr lang="zh-CN"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现实与浪漫</a:t>
            </a:r>
            <a:r>
              <a:rPr lang="en-US" alt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——</a:t>
            </a:r>
            <a:r>
              <a:rPr lang="zh-CN" altLang="en-US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中日文艺作品的不同</a:t>
            </a:r>
            <a:endParaRPr lang="zh-CN" altLang="en-US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703705" y="779145"/>
            <a:ext cx="9309100" cy="5262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文学作品往往是让角色持有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某种理念与品格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，然后让这些理念与品格相互抗争，例如：一个主角心怀理想，他有一个自己笃信的信念，并且在整个故事中坚守这个理念与其他人抗争，并且在最后胜利或者失败</a:t>
            </a:r>
            <a:r>
              <a:rPr 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。</a:t>
            </a:r>
            <a:endParaRPr lang="zh-CN"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zh-CN"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r>
              <a:rPr lang="en-US" altLang="zh-CN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这个主角可能是阿喀琉斯的勇敢和光荣，可能是圣地亚哥老人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与大海搏斗的坚韧，可能是冉阿让的救赎重生，可能是光源氏对美的追求和情爱自由</a:t>
            </a: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......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在《竹取物语》中，这个主角就是辉夜姬，她就是“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美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”的代表，而与她对立的，就是贵族子弟、天皇等“世俗”代表。这同样说明，在日本文学中，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“美”的地位往往高于“世俗”</a:t>
            </a:r>
            <a:r>
              <a:rPr lang="zh-CN"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，</a:t>
            </a:r>
            <a:r>
              <a:rPr lang="en-US" altLang="zh-CN"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“</a:t>
            </a:r>
            <a:r>
              <a:rPr sz="2000"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美”是第一性的</a:t>
            </a:r>
            <a:r>
              <a:rPr sz="20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。</a:t>
            </a:r>
            <a:endParaRPr sz="20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839743" y="1844795"/>
            <a:ext cx="11038043" cy="2122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8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感 谢！</a:t>
            </a:r>
            <a:r>
              <a:rPr sz="48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</a:t>
            </a:r>
            <a:endParaRPr sz="48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>
            <p:custDataLst>
              <p:tags r:id="rId2"/>
            </p:custDataLst>
          </p:nvPr>
        </p:nvSpPr>
        <p:spPr>
          <a:xfrm>
            <a:off x="600983" y="4725969"/>
            <a:ext cx="11038043" cy="7372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ctr">
              <a:lnSpc>
                <a:spcPct val="150000"/>
              </a:lnSpc>
            </a:pPr>
            <a:r>
              <a:rPr lang="zh-CN" sz="2800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汇报人：马茂原</a:t>
            </a:r>
            <a:endParaRPr lang="zh-CN" sz="2800"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6599555" y="0"/>
            <a:ext cx="5592445" cy="6858000"/>
          </a:xfrm>
          <a:prstGeom prst="rect">
            <a:avLst/>
          </a:prstGeom>
          <a:ln>
            <a:noFill/>
          </a:ln>
        </p:spPr>
      </p:pic>
      <p:pic>
        <p:nvPicPr>
          <p:cNvPr id="13" name="图片 12" descr="a1d45715194a4316a4c15d3fdd926045_1"/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6599555" y="-15240"/>
            <a:ext cx="5602605" cy="6873875"/>
          </a:xfrm>
          <a:prstGeom prst="rect">
            <a:avLst/>
          </a:prstGeom>
        </p:spPr>
      </p:pic>
      <p:pic>
        <p:nvPicPr>
          <p:cNvPr id="3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01</a:t>
            </a:r>
            <a:endParaRPr sz="48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作品概况</a:t>
            </a:r>
            <a:endParaRPr sz="4800" b="1" i="0">
              <a:solidFill>
                <a:srgbClr val="1A655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平安时代概况</a:t>
            </a:r>
            <a:endParaRPr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55115" y="1335405"/>
            <a:ext cx="9442450" cy="4398010"/>
            <a:chOff x="2476" y="1631"/>
            <a:chExt cx="14870" cy="6926"/>
          </a:xfrm>
        </p:grpSpPr>
        <p:sp>
          <p:nvSpPr>
            <p:cNvPr id="4" name="New shape"/>
            <p:cNvSpPr/>
            <p:nvPr/>
          </p:nvSpPr>
          <p:spPr>
            <a:xfrm>
              <a:off x="10296" y="1696"/>
              <a:ext cx="7050" cy="26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政治发展</a:t>
              </a:r>
              <a:endPara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平安时代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，前期（公元794-967）王朝权威达到顶峰；后期（公元967-1195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）随着地方豪强的崛起，皇权开始衰落。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7" name="New shape"/>
            <p:cNvSpPr/>
            <p:nvPr/>
          </p:nvSpPr>
          <p:spPr>
            <a:xfrm>
              <a:off x="9342" y="2313"/>
              <a:ext cx="120" cy="1870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New shape"/>
            <p:cNvSpPr/>
            <p:nvPr/>
          </p:nvSpPr>
          <p:spPr>
            <a:xfrm>
              <a:off x="9734" y="1963"/>
              <a:ext cx="569" cy="73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New shape"/>
            <p:cNvSpPr/>
            <p:nvPr/>
          </p:nvSpPr>
          <p:spPr>
            <a:xfrm>
              <a:off x="9098" y="1631"/>
              <a:ext cx="662" cy="682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1</a:t>
              </a:r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476" y="3888"/>
              <a:ext cx="7291" cy="3270"/>
              <a:chOff x="2469" y="2903"/>
              <a:chExt cx="7291" cy="3270"/>
            </a:xfrm>
          </p:grpSpPr>
          <p:sp>
            <p:nvSpPr>
              <p:cNvPr id="5" name="New shape"/>
              <p:cNvSpPr/>
              <p:nvPr/>
            </p:nvSpPr>
            <p:spPr>
              <a:xfrm>
                <a:off x="2469" y="2903"/>
                <a:ext cx="6115" cy="32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zh-CN" sz="2100" b="1" i="0">
                    <a:solidFill>
                      <a:srgbClr val="0CBE7C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经济与文化繁荣</a:t>
                </a:r>
                <a:endPara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+mn-ea"/>
                    <a:cs typeface="+mn-ea"/>
                  </a:rPr>
                  <a:t>       </a:t>
                </a:r>
                <a:r>
                  <a:rPr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+mn-ea"/>
                    <a:cs typeface="+mn-ea"/>
                  </a:rPr>
                  <a:t>平安时代前期见证了</a:t>
                </a:r>
                <a:r>
                  <a:rPr b="0" i="0">
                    <a:solidFill>
                      <a:srgbClr val="FF0000"/>
                    </a:solidFill>
                    <a:highlight>
                      <a:srgbClr val="FFFFFF">
                        <a:alpha val="0"/>
                      </a:srgbClr>
                    </a:highlight>
                    <a:latin typeface="+mn-ea"/>
                    <a:cs typeface="+mn-ea"/>
                  </a:rPr>
                  <a:t>经济的蓬勃发展和文化的繁荣</a:t>
                </a:r>
                <a:r>
                  <a:rPr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+mn-ea"/>
                    <a:cs typeface="+mn-ea"/>
                  </a:rPr>
                  <a:t>，尤其是文学、艺术和宗教等领域达到了高峰，形成了独特的</a:t>
                </a:r>
                <a:r>
                  <a:rPr b="0" i="0">
                    <a:solidFill>
                      <a:srgbClr val="FF0000"/>
                    </a:solidFill>
                    <a:highlight>
                      <a:srgbClr val="FFFFFF">
                        <a:alpha val="0"/>
                      </a:srgbClr>
                    </a:highlight>
                    <a:latin typeface="+mn-ea"/>
                    <a:cs typeface="+mn-ea"/>
                  </a:rPr>
                  <a:t>平安文化</a:t>
                </a:r>
                <a:r>
                  <a:rPr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+mn-ea"/>
                    <a:cs typeface="+mn-ea"/>
                  </a:rPr>
                  <a:t>。</a:t>
                </a:r>
                <a:endPara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+mn-ea"/>
                  <a:cs typeface="+mn-ea"/>
                </a:endParaRPr>
              </a:p>
            </p:txBody>
          </p:sp>
          <p:sp>
            <p:nvSpPr>
              <p:cNvPr id="10" name="New shape"/>
              <p:cNvSpPr/>
              <p:nvPr/>
            </p:nvSpPr>
            <p:spPr>
              <a:xfrm>
                <a:off x="9342" y="3848"/>
                <a:ext cx="120" cy="1788"/>
              </a:xfrm>
              <a:prstGeom prst="rect">
                <a:avLst/>
              </a:prstGeom>
              <a:solidFill>
                <a:srgbClr val="0CBE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New shape"/>
              <p:cNvSpPr/>
              <p:nvPr/>
            </p:nvSpPr>
            <p:spPr>
              <a:xfrm>
                <a:off x="8562" y="3498"/>
                <a:ext cx="569" cy="73"/>
              </a:xfrm>
              <a:prstGeom prst="rect">
                <a:avLst/>
              </a:prstGeom>
              <a:solidFill>
                <a:srgbClr val="0CBE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New shape"/>
              <p:cNvSpPr/>
              <p:nvPr/>
            </p:nvSpPr>
            <p:spPr>
              <a:xfrm>
                <a:off x="9098" y="3167"/>
                <a:ext cx="662" cy="682"/>
              </a:xfrm>
              <a:prstGeom prst="roundRect">
                <a:avLst>
                  <a:gd name="adj" fmla="val 8819"/>
                </a:avLst>
              </a:prstGeom>
              <a:solidFill>
                <a:srgbClr val="1A65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2</a:t>
                </a: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9131" y="6597"/>
              <a:ext cx="8208" cy="1961"/>
              <a:chOff x="9098" y="4960"/>
              <a:chExt cx="8208" cy="1961"/>
            </a:xfrm>
          </p:grpSpPr>
          <p:sp>
            <p:nvSpPr>
              <p:cNvPr id="6" name="New shape"/>
              <p:cNvSpPr/>
              <p:nvPr/>
            </p:nvSpPr>
            <p:spPr>
              <a:xfrm>
                <a:off x="10361" y="4960"/>
                <a:ext cx="6945" cy="19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l"/>
                <a:r>
                  <a:rPr lang="zh-CN" sz="2100" b="1" i="0">
                    <a:solidFill>
                      <a:srgbClr val="0CBE7C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武士阶层兴起</a:t>
                </a:r>
                <a:endPara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      </a:t>
                </a:r>
                <a:r>
                  <a:rPr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平安时代后期，随着土地私有制发展</a:t>
                </a:r>
                <a:r>
                  <a:rPr b="0" i="0">
                    <a:solidFill>
                      <a:srgbClr val="000000"/>
                    </a:solidFill>
                    <a:highlight>
                      <a:srgbClr val="FFFFFF">
                        <a:alpha val="0"/>
                      </a:srgbClr>
                    </a:highlight>
                    <a:latin typeface="微软雅黑" panose="020B0503020204020204" charset="-122"/>
                  </a:rPr>
                  <a:t>，地方豪强势力壮大。</a:t>
                </a:r>
                <a:endPara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endParaRPr>
              </a:p>
            </p:txBody>
          </p:sp>
          <p:sp>
            <p:nvSpPr>
              <p:cNvPr id="13" name="New shape"/>
              <p:cNvSpPr/>
              <p:nvPr/>
            </p:nvSpPr>
            <p:spPr>
              <a:xfrm>
                <a:off x="9389" y="5641"/>
                <a:ext cx="73" cy="841"/>
              </a:xfrm>
              <a:prstGeom prst="rect">
                <a:avLst/>
              </a:prstGeom>
              <a:solidFill>
                <a:srgbClr val="0CBE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New shape"/>
              <p:cNvSpPr/>
              <p:nvPr/>
            </p:nvSpPr>
            <p:spPr>
              <a:xfrm>
                <a:off x="9734" y="5292"/>
                <a:ext cx="569" cy="73"/>
              </a:xfrm>
              <a:prstGeom prst="rect">
                <a:avLst/>
              </a:prstGeom>
              <a:solidFill>
                <a:srgbClr val="0CBE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New shape"/>
              <p:cNvSpPr/>
              <p:nvPr/>
            </p:nvSpPr>
            <p:spPr>
              <a:xfrm>
                <a:off x="9098" y="4960"/>
                <a:ext cx="662" cy="682"/>
              </a:xfrm>
              <a:prstGeom prst="roundRect">
                <a:avLst>
                  <a:gd name="adj" fmla="val 8819"/>
                </a:avLst>
              </a:prstGeom>
              <a:solidFill>
                <a:srgbClr val="1A65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rgbClr val="FFFFFF"/>
                    </a:solidFill>
                  </a:rPr>
                  <a:t>3</a:t>
                </a:r>
                <a:endParaRPr lang="en-US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+mn-ea"/>
              </a:rPr>
              <a:t>平安时代的社会矛盾</a:t>
            </a:r>
            <a:endParaRPr lang="en-US" altLang="zh-CN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+mn-ea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6546850" y="1124268"/>
            <a:ext cx="4258310" cy="166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贵族统治腐败</a:t>
            </a:r>
            <a:endParaRPr sz="21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 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贵族垄断政权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,野心勃勃,荒淫无度,昏庸无能。权贵横行,官员贪污腐化,下层平民困苦流离,社会秩序失范,人心涣散</a:t>
            </a:r>
            <a:r>
              <a:rPr lang="zh-CN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。</a:t>
            </a:r>
            <a:endParaRPr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5932170" y="1468755"/>
            <a:ext cx="76200" cy="118745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/>
        </p:nvSpPr>
        <p:spPr>
          <a:xfrm>
            <a:off x="6180848" y="1246526"/>
            <a:ext cx="361417" cy="46228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/>
        </p:nvSpPr>
        <p:spPr>
          <a:xfrm>
            <a:off x="5777406" y="1035770"/>
            <a:ext cx="420252" cy="43286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178694" y="2636231"/>
            <a:ext cx="5023409" cy="1567781"/>
            <a:chOff x="1849" y="3167"/>
            <a:chExt cx="7911" cy="2469"/>
          </a:xfrm>
        </p:grpSpPr>
        <p:sp>
          <p:nvSpPr>
            <p:cNvPr id="5" name="New shape"/>
            <p:cNvSpPr/>
            <p:nvPr/>
          </p:nvSpPr>
          <p:spPr>
            <a:xfrm>
              <a:off x="1849" y="3167"/>
              <a:ext cx="6638" cy="1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r"/>
              <a:r>
                <a:rPr lang="zh-CN" sz="22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宗教信仰堕落</a:t>
              </a:r>
              <a:endParaRPr sz="22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    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不少僧侣荒佚放纵,道德败坏。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10" name="New shape"/>
            <p:cNvSpPr/>
            <p:nvPr/>
          </p:nvSpPr>
          <p:spPr>
            <a:xfrm>
              <a:off x="9342" y="3848"/>
              <a:ext cx="120" cy="1788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New shape"/>
            <p:cNvSpPr/>
            <p:nvPr/>
          </p:nvSpPr>
          <p:spPr>
            <a:xfrm>
              <a:off x="8562" y="3498"/>
              <a:ext cx="569" cy="73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New shape"/>
            <p:cNvSpPr/>
            <p:nvPr/>
          </p:nvSpPr>
          <p:spPr>
            <a:xfrm>
              <a:off x="9098" y="3167"/>
              <a:ext cx="662" cy="682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2</a:t>
              </a: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798185" y="4189095"/>
            <a:ext cx="4899025" cy="1485265"/>
            <a:chOff x="9098" y="4960"/>
            <a:chExt cx="7715" cy="2339"/>
          </a:xfrm>
        </p:grpSpPr>
        <p:sp>
          <p:nvSpPr>
            <p:cNvPr id="6" name="New shape"/>
            <p:cNvSpPr/>
            <p:nvPr/>
          </p:nvSpPr>
          <p:spPr>
            <a:xfrm>
              <a:off x="10361" y="5010"/>
              <a:ext cx="6452" cy="1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l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文人浮华，文风堕落</a:t>
              </a:r>
              <a:endPara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上层贵族文人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过分追求装饰性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、雕琢性,文风日趋骚侈繁缛。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13" name="New shape"/>
            <p:cNvSpPr/>
            <p:nvPr/>
          </p:nvSpPr>
          <p:spPr>
            <a:xfrm flipH="1">
              <a:off x="9302" y="5641"/>
              <a:ext cx="120" cy="1658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New shape"/>
            <p:cNvSpPr/>
            <p:nvPr/>
          </p:nvSpPr>
          <p:spPr>
            <a:xfrm>
              <a:off x="9734" y="5292"/>
              <a:ext cx="569" cy="73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New shape"/>
            <p:cNvSpPr/>
            <p:nvPr/>
          </p:nvSpPr>
          <p:spPr>
            <a:xfrm>
              <a:off x="9098" y="4960"/>
              <a:ext cx="662" cy="682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3</a:t>
              </a:r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01248" y="5033369"/>
            <a:ext cx="4917365" cy="1245207"/>
            <a:chOff x="1976" y="2219"/>
            <a:chExt cx="7744" cy="1961"/>
          </a:xfrm>
        </p:grpSpPr>
        <p:sp>
          <p:nvSpPr>
            <p:cNvPr id="19" name="New shape"/>
            <p:cNvSpPr/>
            <p:nvPr>
              <p:custDataLst>
                <p:tags r:id="rId3"/>
              </p:custDataLst>
            </p:nvPr>
          </p:nvSpPr>
          <p:spPr>
            <a:xfrm>
              <a:off x="1976" y="2219"/>
              <a:ext cx="6408" cy="19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r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女性地位低下</a:t>
              </a:r>
              <a:endPara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佛教在这平安贵族社会实行"和权"制度,女性基本无权无势,受制于男权。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</p:txBody>
        </p:sp>
        <p:sp>
          <p:nvSpPr>
            <p:cNvPr id="21" name="New shape"/>
            <p:cNvSpPr/>
            <p:nvPr>
              <p:custDataLst>
                <p:tags r:id="rId4"/>
              </p:custDataLst>
            </p:nvPr>
          </p:nvSpPr>
          <p:spPr>
            <a:xfrm>
              <a:off x="8562" y="3498"/>
              <a:ext cx="569" cy="73"/>
            </a:xfrm>
            <a:prstGeom prst="rect">
              <a:avLst/>
            </a:prstGeom>
            <a:solidFill>
              <a:srgbClr val="0CBE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New shape"/>
            <p:cNvSpPr/>
            <p:nvPr>
              <p:custDataLst>
                <p:tags r:id="rId5"/>
              </p:custDataLst>
            </p:nvPr>
          </p:nvSpPr>
          <p:spPr>
            <a:xfrm>
              <a:off x="9058" y="3167"/>
              <a:ext cx="662" cy="682"/>
            </a:xfrm>
            <a:prstGeom prst="roundRect">
              <a:avLst>
                <a:gd name="adj" fmla="val 8819"/>
              </a:avLst>
            </a:prstGeom>
            <a:solidFill>
              <a:srgbClr val="1A6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rgbClr val="FFFFFF"/>
                  </a:solidFill>
                </a:rPr>
                <a:t>4</a:t>
              </a:r>
              <a:endParaRPr 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内容梗概</a:t>
            </a:r>
            <a:endParaRPr lang="zh-CN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2351405" y="1157288"/>
            <a:ext cx="8229600" cy="3969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《竹取物语》由</a:t>
            </a:r>
            <a:r>
              <a:rPr sz="240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化生、求婚、升天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三部分构成，讲述一位伐竹翁从竹筒中得到一个美丽的小女孩，小女孩经三个月后即长大成人，花容月貌，取名“</a:t>
            </a:r>
            <a:r>
              <a:rPr sz="240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辉夜姬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”。</a:t>
            </a:r>
            <a:endParaRPr sz="240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endParaRPr sz="240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sz="240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五个贵族子弟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垂涎辉夜姬的美貌，向她求婚。辉夜姬出难题考验他们，使求婚者全部失败。后来</a:t>
            </a:r>
            <a:r>
              <a:rPr sz="240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天皇</a:t>
            </a:r>
            <a:r>
              <a:rPr sz="240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想强娶辉夜姬，也遭到拒绝。最终辉夜姬在凡夫俗子的茫然无措中升天而去。</a:t>
            </a:r>
            <a:endParaRPr sz="240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5304155" y="0"/>
            <a:ext cx="6887845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02</a:t>
            </a:r>
            <a:endParaRPr sz="4800" b="1" i="0">
              <a:solidFill>
                <a:srgbClr val="0CBE7C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79670" y="2492812"/>
            <a:ext cx="5771526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i="0">
                <a:solidFill>
                  <a:srgbClr val="1A655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主旨和人物形象</a:t>
            </a:r>
            <a:endParaRPr lang="zh-CN" sz="4800" b="1" i="0">
              <a:solidFill>
                <a:srgbClr val="1A655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pic>
        <p:nvPicPr>
          <p:cNvPr id="20" name="图片 19" descr="c3ab8549187b43bebb8b4c86005d37ab_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33000"/>
          </a:blip>
          <a:stretch>
            <a:fillRect/>
          </a:stretch>
        </p:blipFill>
        <p:spPr>
          <a:xfrm>
            <a:off x="5304155" y="-40640"/>
            <a:ext cx="6874510" cy="68986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对统治阶层的讽刺和批判</a:t>
            </a:r>
            <a:endParaRPr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479425" y="2867978"/>
            <a:ext cx="3194050" cy="2491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讽刺求婚者的违礼行为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在《竹取物语》中，作者通过描绘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求婚者的无理和傲慢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态度，尖锐地讽刺了统治阶层的违礼行为，揭示了他们的道德沦丧和价值观扭曲。</a:t>
            </a:r>
            <a:endParaRPr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584065" y="1006475"/>
            <a:ext cx="3324860" cy="207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嘲弄天皇的荒唐举止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故事中，对天皇荒谬行为的嘲弄，反映了当时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统治阶级的无能和愚蠢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，暴露出权力中心的混乱和不理智决策。</a:t>
            </a:r>
            <a:endParaRPr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8183880" y="2991485"/>
            <a:ext cx="3602355" cy="2076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揭露统治阶层的徇私舞弊</a:t>
            </a: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      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通过对统治阶层内部徇私舞弊的描写，作品深刻批判了当时的</a:t>
            </a:r>
            <a:r>
              <a:rPr b="0" i="0">
                <a:solidFill>
                  <a:srgbClr val="FF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社会不公与腐败</a:t>
            </a:r>
            <a:r>
              <a: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现象，展现了作者对这种社会病态的痛心疾首。</a:t>
            </a:r>
            <a:endParaRPr b="0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pic>
        <p:nvPicPr>
          <p:cNvPr id="17" name="图片 16" descr="8d635386538f43df87d8b550dea5f2e1_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44000"/>
          </a:blip>
          <a:stretch>
            <a:fillRect/>
          </a:stretch>
        </p:blipFill>
        <p:spPr>
          <a:xfrm>
            <a:off x="4295775" y="3284855"/>
            <a:ext cx="3316605" cy="33166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980" y="103505"/>
            <a:ext cx="391795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rPr>
              <a:t>辉夜姬的人物形象</a:t>
            </a:r>
            <a:endParaRPr lang="zh-CN" sz="3000" b="1" i="0">
              <a:solidFill>
                <a:srgbClr val="000000"/>
              </a:solidFill>
              <a:highlight>
                <a:srgbClr val="FFFFFF">
                  <a:alpha val="0"/>
                </a:srgbClr>
              </a:highlight>
              <a:latin typeface="微软雅黑" panose="020B050302020402020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29536" y="1196680"/>
            <a:ext cx="11851294" cy="4308780"/>
            <a:chOff x="2523" y="2792"/>
            <a:chExt cx="14634" cy="6785"/>
          </a:xfrm>
        </p:grpSpPr>
        <p:sp>
          <p:nvSpPr>
            <p:cNvPr id="4" name="New shape"/>
            <p:cNvSpPr/>
            <p:nvPr/>
          </p:nvSpPr>
          <p:spPr>
            <a:xfrm>
              <a:off x="7544" y="2792"/>
              <a:ext cx="4627" cy="6785"/>
            </a:xfrm>
            <a:prstGeom prst="roundRect">
              <a:avLst>
                <a:gd name="adj" fmla="val 10000"/>
              </a:avLst>
            </a:prstGeom>
            <a:solidFill>
              <a:srgbClr val="D1FFEB"/>
            </a:solidFill>
            <a:ln w="6350">
              <a:solidFill>
                <a:srgbClr val="0CB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至善至美</a:t>
              </a:r>
              <a:br>
                <a:rPr lang="zh-CN" sz="2100" b="1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</a:br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在《竹取物语》中，辉夜姬象征着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至善至美的理想人格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，她不仅美丽绝伦，还拥有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高尚的品格和智慧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。她的形象是作者对理想世界的向往与赞颂的具体化身。</a:t>
              </a:r>
              <a:br>
                <a:rPr sz="1800">
                  <a:latin typeface="微软雅黑" panose="020B0503020204020204" charset="-122"/>
                </a:rPr>
              </a:br>
              <a:endParaRPr sz="1800">
                <a:latin typeface="微软雅黑" panose="020B0503020204020204" charset="-122"/>
              </a:endParaRPr>
            </a:p>
          </p:txBody>
        </p:sp>
        <p:sp>
          <p:nvSpPr>
            <p:cNvPr id="5" name="New shape"/>
            <p:cNvSpPr/>
            <p:nvPr/>
          </p:nvSpPr>
          <p:spPr>
            <a:xfrm>
              <a:off x="2523" y="2792"/>
              <a:ext cx="4640" cy="6785"/>
            </a:xfrm>
            <a:prstGeom prst="roundRect">
              <a:avLst>
                <a:gd name="adj" fmla="val 10000"/>
              </a:avLst>
            </a:prstGeom>
            <a:solidFill>
              <a:srgbClr val="D1FFEB"/>
            </a:solidFill>
            <a:ln w="6350">
              <a:solidFill>
                <a:srgbClr val="0CB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sz="2100" b="1" i="0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超凡脱俗</a:t>
              </a:r>
              <a:endParaRPr lang="zh-CN" sz="2100" b="1" i="0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ctr"/>
              <a:endParaRPr sz="1800"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      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辉夜姬以其超凡脱俗的美貌和聪明机智，</a:t>
              </a:r>
              <a:r>
                <a:rPr b="0" i="0"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不畏权贵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的个性特质，展现了作者心中理想世界的</a:t>
              </a:r>
              <a:r>
                <a:rPr sz="180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原住</a:t>
              </a:r>
              <a:r>
                <a:rPr b="0" i="0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</a:rPr>
                <a:t>民形象。她的这些特质体现了作者对一个纯净世界的渴望。</a:t>
              </a:r>
              <a:br>
                <a:rPr sz="1800">
                  <a:latin typeface="微软雅黑" panose="020B0503020204020204" charset="-122"/>
                </a:rPr>
              </a:br>
              <a:endParaRPr sz="1800">
                <a:latin typeface="微软雅黑" panose="020B0503020204020204" charset="-122"/>
              </a:endParaRPr>
            </a:p>
          </p:txBody>
        </p:sp>
        <p:sp>
          <p:nvSpPr>
            <p:cNvPr id="6" name="New shape"/>
            <p:cNvSpPr/>
            <p:nvPr/>
          </p:nvSpPr>
          <p:spPr>
            <a:xfrm>
              <a:off x="12563" y="2792"/>
              <a:ext cx="4594" cy="6785"/>
            </a:xfrm>
            <a:prstGeom prst="roundRect">
              <a:avLst>
                <a:gd name="adj" fmla="val 10000"/>
              </a:avLst>
            </a:prstGeom>
            <a:solidFill>
              <a:srgbClr val="D1FFEB"/>
            </a:solidFill>
            <a:ln w="6350">
              <a:solidFill>
                <a:srgbClr val="0CBE7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endParaRPr lang="zh-CN" sz="21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sz="2100" b="1">
                  <a:solidFill>
                    <a:srgbClr val="0CBE7C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浪漫主义</a:t>
              </a:r>
              <a:endParaRPr lang="zh-CN" sz="2100" b="1">
                <a:solidFill>
                  <a:srgbClr val="0CBE7C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  <a:sym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       </a:t>
              </a: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辉夜姬的形象中融入了</a:t>
              </a:r>
              <a:r>
                <a:rPr>
                  <a:solidFill>
                    <a:srgbClr val="FF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平安时代贵族对自由解脱的渴望</a:t>
              </a:r>
              <a:r>
                <a:rPr>
                  <a:solidFill>
                    <a:srgbClr val="000000"/>
                  </a:solidFill>
                  <a:highlight>
                    <a:srgbClr val="FFFFFF">
                      <a:alpha val="0"/>
                    </a:srgbClr>
                  </a:highlight>
                  <a:latin typeface="微软雅黑" panose="020B0503020204020204" charset="-122"/>
                  <a:sym typeface="+mn-ea"/>
                </a:rPr>
                <a:t>，她的个性特质不仅是对优渥生活的享受，更是对现实束缚的超越，展现了一种理想化的浪漫主义情怀。</a:t>
              </a:r>
              <a:endParaRPr b="0" i="0">
                <a:solidFill>
                  <a:srgbClr val="000000"/>
                </a:solidFill>
                <a:highlight>
                  <a:srgbClr val="FFFFFF">
                    <a:alpha val="0"/>
                  </a:srgbClr>
                </a:highlight>
                <a:latin typeface="微软雅黑" panose="020B0503020204020204" charset="-122"/>
              </a:endParaRPr>
            </a:p>
            <a:p>
              <a:pPr algn="l">
                <a:lnSpc>
                  <a:spcPct val="150000"/>
                </a:lnSpc>
              </a:pPr>
              <a:br>
                <a:rPr>
                  <a:latin typeface="微软雅黑" panose="020B0503020204020204" charset="-122"/>
                </a:rPr>
              </a:br>
              <a:endParaRPr>
                <a:latin typeface="微软雅黑" panose="020B0503020204020204" charset="-122"/>
              </a:endParaRPr>
            </a:p>
          </p:txBody>
        </p:sp>
      </p:grp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AS_NET" val="Unix 5.4 unknown"/>
  <p:tag name="AS_OS" val="Unix 5.4 unknown"/>
  <p:tag name="AS_RELEASE_DATE" val="2013.12.17"/>
  <p:tag name="AS_TITLE" val="Spire.Presentation for .NET "/>
  <p:tag name="AS_VERSION" val="2.1.0.0"/>
  <p:tag name="COMMONDATA" val="eyJoZGlkIjoiOGQzNzI3ODYxZGU5ZmExN2U4ZTQ2ZWZjMTViYzEzOTQ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3109</Words>
  <Application>WPS 演示</Application>
  <PresentationFormat>宽屏</PresentationFormat>
  <Paragraphs>228</Paragraphs>
  <Slides>21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Verdana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pc</cp:lastModifiedBy>
  <cp:revision>121</cp:revision>
  <dcterms:created xsi:type="dcterms:W3CDTF">2024-04-07T03:46:00Z</dcterms:created>
  <dcterms:modified xsi:type="dcterms:W3CDTF">2024-06-07T11:53:21Z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1FE069FBAB1C48FF9B1996234F7F2692_12</vt:lpwstr>
  </property>
  <property fmtid="{D5CDD505-2E9C-101B-9397-08002B2CF9AE}" pid="3" name="KSOProductBuildVer">
    <vt:lpwstr>2052-11.1.0.14650</vt:lpwstr>
  </property>
</Properties>
</file>